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6" r:id="rId5"/>
    <p:sldId id="263" r:id="rId6"/>
    <p:sldId id="264" r:id="rId7"/>
    <p:sldId id="265" r:id="rId8"/>
    <p:sldId id="267"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a:t>
            </a:r>
            <a:r>
              <a:rPr lang="tr-TR" dirty="0" smtClean="0"/>
              <a:t>Yöntemleri</a:t>
            </a:r>
          </a:p>
          <a:p>
            <a:r>
              <a:rPr lang="tr-TR" dirty="0" smtClean="0"/>
              <a:t>3194 Sayılı Yasa 18. madde</a:t>
            </a:r>
          </a:p>
          <a:p>
            <a:r>
              <a:rPr lang="tr-TR" dirty="0" smtClean="0"/>
              <a:t>Düzenleme Sınırının Geçirilmesi</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18.Madde Uygulaması</a:t>
            </a:r>
            <a:endParaRPr lang="tr-TR" dirty="0"/>
          </a:p>
        </p:txBody>
      </p:sp>
      <p:sp>
        <p:nvSpPr>
          <p:cNvPr id="3" name="İçerik Yer Tutucusu 2"/>
          <p:cNvSpPr>
            <a:spLocks noGrp="1"/>
          </p:cNvSpPr>
          <p:nvPr>
            <p:ph idx="1"/>
          </p:nvPr>
        </p:nvSpPr>
        <p:spPr/>
        <p:txBody>
          <a:bodyPr/>
          <a:lstStyle/>
          <a:p>
            <a:r>
              <a:rPr lang="tr-TR" i="1" dirty="0"/>
              <a:t>Parselasyon planlarının hazırlanması</a:t>
            </a:r>
            <a:r>
              <a:rPr lang="tr-TR" i="1" dirty="0" smtClean="0"/>
              <a:t>:</a:t>
            </a:r>
            <a:endParaRPr lang="tr-TR" i="1" dirty="0"/>
          </a:p>
          <a:p>
            <a:r>
              <a:rPr lang="tr-TR" dirty="0"/>
              <a:t>	</a:t>
            </a:r>
            <a:r>
              <a:rPr lang="tr-TR" b="1" dirty="0"/>
              <a:t>Madde 18 – </a:t>
            </a:r>
            <a:r>
              <a:rPr lang="tr-TR" dirty="0"/>
              <a:t>İmar hududu içinde bulunan binalı veya binasız arsa ve arazileri malikleri veya diğer hak sahiplerinin </a:t>
            </a:r>
            <a:r>
              <a:rPr lang="tr-TR" dirty="0" err="1"/>
              <a:t>muvafakatı</a:t>
            </a:r>
            <a:r>
              <a:rPr lang="tr-TR" dirty="0"/>
              <a:t> aranmaksızın, birbirleri ile, yol fazlaları ile, kamu kurumlarına veya belediyelere ait bulunan yerlerle birleştirmeye, bunları yeniden imar planına uygun ada veya parsellere ayırmaya, müstakil, hisseli veya kat mülkiyeti esaslarına göre hak sahiplerine dağıtmaya ve </a:t>
            </a:r>
            <a:r>
              <a:rPr lang="tr-TR" dirty="0" err="1"/>
              <a:t>re'sen</a:t>
            </a:r>
            <a:r>
              <a:rPr lang="tr-TR" dirty="0"/>
              <a:t> tescil işlemlerini yaptırmaya belediyeler yetkilidir. Sözü edilen yerler belediye ve mücavir alan dışında ise yukarıda belirtilen yetkiler valilikçe kullanılır. </a:t>
            </a:r>
          </a:p>
        </p:txBody>
      </p:sp>
    </p:spTree>
    <p:extLst>
      <p:ext uri="{BB962C8B-B14F-4D97-AF65-F5344CB8AC3E}">
        <p14:creationId xmlns:p14="http://schemas.microsoft.com/office/powerpoint/2010/main" val="51542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Belediyeler veya valiliklerce düzenlemeye tabi tutulan arazi ve arsaların dağıtımı sırasında bunların yüzölçümlerinden yeteri kadar saha, düzenleme alanındaki nüfusun kentsel faaliyetlerini sürdürebilmeleri için gerekli olan umumi hizmet alanlarının tesis edilmesi ve düzenleme dolayısıyla meydana gelen değer artışları karşılığında "düzenleme ortaklık payı" olarak düşülebilir. Ancak, bu maddeye göre alınacak düzenleme ortaklık payları, düzenlemeye tabi tutulan arazi ve arsaların düzenlemeden önceki yüzölçümlerinin yüzde kırk beşini geçemez. </a:t>
            </a:r>
            <a:r>
              <a:rPr lang="tr-TR" baseline="30000" dirty="0"/>
              <a:t>(1)(2)</a:t>
            </a:r>
            <a:r>
              <a:rPr lang="tr-TR" dirty="0"/>
              <a:t> </a:t>
            </a:r>
            <a:endParaRPr lang="tr-TR" i="1" dirty="0"/>
          </a:p>
          <a:p>
            <a:endParaRPr lang="tr-TR" dirty="0"/>
          </a:p>
        </p:txBody>
      </p:sp>
    </p:spTree>
    <p:extLst>
      <p:ext uri="{BB962C8B-B14F-4D97-AF65-F5344CB8AC3E}">
        <p14:creationId xmlns:p14="http://schemas.microsoft.com/office/powerpoint/2010/main" val="86959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728133" y="3214158"/>
            <a:ext cx="10515600" cy="1027642"/>
          </a:xfrm>
        </p:spPr>
        <p:txBody>
          <a:bodyPr/>
          <a:lstStyle/>
          <a:p>
            <a:r>
              <a:rPr lang="tr-TR" b="1" dirty="0"/>
              <a:t>İMAR KANUNUNUN 18 İNCİ MADDESİ UYARINCA YAPILACAK ARAZİ VE ARSA DÜZENLENMESİ İLE İLGİLİ ESASLAR HAKKINDA YÖNETMELİK</a:t>
            </a:r>
            <a:endParaRPr lang="tr-TR" dirty="0"/>
          </a:p>
        </p:txBody>
      </p:sp>
    </p:spTree>
    <p:extLst>
      <p:ext uri="{BB962C8B-B14F-4D97-AF65-F5344CB8AC3E}">
        <p14:creationId xmlns:p14="http://schemas.microsoft.com/office/powerpoint/2010/main" val="1856786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Düzenleme Sahalarının </a:t>
            </a:r>
            <a:r>
              <a:rPr lang="tr-TR" b="1" dirty="0" err="1"/>
              <a:t>Tesbiti</a:t>
            </a:r>
            <a:r>
              <a:rPr lang="tr-TR" b="1" dirty="0"/>
              <a:t> </a:t>
            </a:r>
            <a:r>
              <a:rPr lang="tr-TR" b="1" dirty="0" smtClean="0"/>
              <a:t>Esasları</a:t>
            </a:r>
            <a:endParaRPr lang="tr-TR" dirty="0"/>
          </a:p>
        </p:txBody>
      </p:sp>
      <p:sp>
        <p:nvSpPr>
          <p:cNvPr id="3" name="İçerik Yer Tutucusu 2"/>
          <p:cNvSpPr>
            <a:spLocks noGrp="1"/>
          </p:cNvSpPr>
          <p:nvPr>
            <p:ph idx="1"/>
          </p:nvPr>
        </p:nvSpPr>
        <p:spPr/>
        <p:txBody>
          <a:bodyPr>
            <a:normAutofit fontScale="70000" lnSpcReduction="20000"/>
          </a:bodyPr>
          <a:lstStyle/>
          <a:p>
            <a:r>
              <a:rPr lang="tr-TR" b="1" dirty="0"/>
              <a:t> Madde 5 -</a:t>
            </a:r>
            <a:r>
              <a:rPr lang="tr-TR" dirty="0"/>
              <a:t> Belediye ve mücavir alan sınırları içinde belediyeler, belediye encümeni kararı ile; dışında valilikler, il idare kurulu kararı ile; 5 yıllık imar programlarında öncelik tanımak ve beldenin inkişaf ve ihtiyaç durumuna göre, yeterli miktarda arsayı, konut yapımına hazır bulunduracak şekilde düzenleme sahalarını </a:t>
            </a:r>
            <a:r>
              <a:rPr lang="tr-TR" dirty="0" err="1"/>
              <a:t>tesbit</a:t>
            </a:r>
            <a:r>
              <a:rPr lang="tr-TR" dirty="0"/>
              <a:t> etmek ve uygulamasını yapmak mecburiyetindedir.</a:t>
            </a:r>
          </a:p>
          <a:p>
            <a:r>
              <a:rPr lang="tr-TR" dirty="0"/>
              <a:t> Konut yapımına hazır arsa sayısının, bir önceki yıl verilen inşaat ruhsatından az olmamasına dikkat edilir.</a:t>
            </a:r>
          </a:p>
          <a:p>
            <a:r>
              <a:rPr lang="tr-TR" dirty="0"/>
              <a:t> Belirlenen düzenleme sahası bir müstakil imar adasından daha küçük olamaz.</a:t>
            </a:r>
          </a:p>
          <a:p>
            <a:r>
              <a:rPr lang="tr-TR" dirty="0"/>
              <a:t> Ancak, imar adasının büyük bir kısmının imar mevzuatına uygun bir şekilde teşekkül etmiş olması nedeniyle, yeniden düzenlemesine ihtiyaç bulunmaması ve diğer kısmında birkaç taşınmaz malın </a:t>
            </a:r>
            <a:r>
              <a:rPr lang="tr-TR" dirty="0" err="1"/>
              <a:t>tevhid</a:t>
            </a:r>
            <a:r>
              <a:rPr lang="tr-TR" dirty="0"/>
              <a:t> ve ifraz yoluyla imar plânı ve imar mevzuatına uygun imar parsellerinin elde edilmesinin mümkün olduğu hallerde, adanın geri kalan kadastro parselleri müstakil bir imar düzenlenmesine konu teşkil edebilir.</a:t>
            </a:r>
          </a:p>
          <a:p>
            <a:r>
              <a:rPr lang="tr-TR" dirty="0"/>
              <a:t> Düzenlemeye tâbi tutulması gerektiği halde İmar Kanununun 18 inci maddesi hükmünün tatbiki mümkün olmayan hallerde, müstakil inşaata elverişli olan kadastro parsellerine plâna göre inşaat ruhsatı verilir</a:t>
            </a:r>
            <a:r>
              <a:rPr lang="tr-TR" dirty="0" smtClean="0"/>
              <a:t>.</a:t>
            </a:r>
            <a:endParaRPr lang="tr-TR" dirty="0"/>
          </a:p>
        </p:txBody>
      </p:sp>
    </p:spTree>
    <p:extLst>
      <p:ext uri="{BB962C8B-B14F-4D97-AF65-F5344CB8AC3E}">
        <p14:creationId xmlns:p14="http://schemas.microsoft.com/office/powerpoint/2010/main" val="417583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Düzenleme Sınırının </a:t>
            </a:r>
            <a:r>
              <a:rPr lang="tr-TR" b="1" dirty="0" smtClean="0"/>
              <a:t>Geçirilmesi</a:t>
            </a:r>
            <a:endParaRPr lang="tr-TR" dirty="0"/>
          </a:p>
        </p:txBody>
      </p:sp>
      <p:sp>
        <p:nvSpPr>
          <p:cNvPr id="3" name="İçerik Yer Tutucusu 2"/>
          <p:cNvSpPr>
            <a:spLocks noGrp="1"/>
          </p:cNvSpPr>
          <p:nvPr>
            <p:ph idx="1"/>
          </p:nvPr>
        </p:nvSpPr>
        <p:spPr/>
        <p:txBody>
          <a:bodyPr>
            <a:normAutofit fontScale="92500" lnSpcReduction="20000"/>
          </a:bodyPr>
          <a:lstStyle/>
          <a:p>
            <a:r>
              <a:rPr lang="tr-TR" b="1" dirty="0"/>
              <a:t> Madde 6 -</a:t>
            </a:r>
            <a:r>
              <a:rPr lang="tr-TR" dirty="0"/>
              <a:t> Düzenleme Sınırı;</a:t>
            </a:r>
          </a:p>
          <a:p>
            <a:r>
              <a:rPr lang="tr-TR" dirty="0"/>
              <a:t>a) İskân sahasının bittiği yerlerde iskân sınırlarından,</a:t>
            </a:r>
          </a:p>
          <a:p>
            <a:r>
              <a:rPr lang="tr-TR" dirty="0"/>
              <a:t>b) İskân sahası içindeki yollarda yol ekseninden,</a:t>
            </a:r>
          </a:p>
          <a:p>
            <a:r>
              <a:rPr lang="tr-TR" dirty="0"/>
              <a:t>c) Cami ve karakol yerlerinin dış sınırından, yeşil alan ve genel otopark alanlarının düzenleme ortaklık payı oranı ve uygulamaya alınan parsel sınırına göre uygun görülecek yerinden geçirilir. </a:t>
            </a:r>
          </a:p>
          <a:p>
            <a:r>
              <a:rPr lang="tr-TR" dirty="0"/>
              <a:t>Ancak, imar plânlarında gösterilmiş düzenleme sınırları varsa bu durum dikkate alınır.</a:t>
            </a:r>
          </a:p>
          <a:p>
            <a:r>
              <a:rPr lang="tr-TR" dirty="0"/>
              <a:t> Düzenleme sınırının herhangi bir parseli iki veya daha fazla parçaya bölmesi halinde; sınır, bu parçalardan düzenleme sahası dışında kalan başka bir imar adasına girmeyenleri varsa bunları da içine alacak şekilde geçirilir. Parsel büyük ise, ifraz yapılarak ifraz sınırından geçilir.</a:t>
            </a:r>
          </a:p>
        </p:txBody>
      </p:sp>
    </p:spTree>
    <p:extLst>
      <p:ext uri="{BB962C8B-B14F-4D97-AF65-F5344CB8AC3E}">
        <p14:creationId xmlns:p14="http://schemas.microsoft.com/office/powerpoint/2010/main" val="1920646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a:t>Düzenleme Sahasına Alınacak Umumi Hizmet Alanlarının </a:t>
            </a:r>
            <a:r>
              <a:rPr lang="tr-TR" sz="2800" b="1" dirty="0" smtClean="0"/>
              <a:t>Sağlanması</a:t>
            </a:r>
            <a:endParaRPr lang="tr-TR" sz="2800" dirty="0"/>
          </a:p>
        </p:txBody>
      </p:sp>
      <p:sp>
        <p:nvSpPr>
          <p:cNvPr id="3" name="İçerik Yer Tutucusu 2"/>
          <p:cNvSpPr>
            <a:spLocks noGrp="1"/>
          </p:cNvSpPr>
          <p:nvPr>
            <p:ph idx="1"/>
          </p:nvPr>
        </p:nvSpPr>
        <p:spPr/>
        <p:txBody>
          <a:bodyPr>
            <a:normAutofit/>
          </a:bodyPr>
          <a:lstStyle/>
          <a:p>
            <a:r>
              <a:rPr lang="tr-TR" dirty="0"/>
              <a:t> </a:t>
            </a:r>
            <a:r>
              <a:rPr lang="tr-TR" b="1" dirty="0"/>
              <a:t> Madde 7 -</a:t>
            </a:r>
            <a:r>
              <a:rPr lang="tr-TR" dirty="0"/>
              <a:t> Düzenleme sahasının </a:t>
            </a:r>
            <a:r>
              <a:rPr lang="tr-TR" dirty="0" err="1"/>
              <a:t>tesbitinde</a:t>
            </a:r>
            <a:r>
              <a:rPr lang="tr-TR" dirty="0"/>
              <a:t>; düzenleme ile iskâna açılacak sahanın imar plânı ile getirilmiş park, otopark, yeşil saha ve umumi hizmet alanlarının sağlanması için bu alanların, düzenlemeye giren parsellerden dengeli olarak alınacak düzenleme ortaklık payı ile karşılanmasına dikkat edilir</a:t>
            </a:r>
            <a:r>
              <a:rPr lang="tr-TR" dirty="0" smtClean="0"/>
              <a:t>.</a:t>
            </a:r>
            <a:endParaRPr lang="tr-TR" dirty="0"/>
          </a:p>
        </p:txBody>
      </p:sp>
    </p:spTree>
    <p:extLst>
      <p:ext uri="{BB962C8B-B14F-4D97-AF65-F5344CB8AC3E}">
        <p14:creationId xmlns:p14="http://schemas.microsoft.com/office/powerpoint/2010/main" val="4005743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Düzenleme Sırasında </a:t>
            </a:r>
            <a:r>
              <a:rPr lang="tr-TR" b="1"/>
              <a:t>Korunacak </a:t>
            </a:r>
            <a:r>
              <a:rPr lang="tr-TR" b="1" smtClean="0"/>
              <a:t>Yapılar</a:t>
            </a:r>
            <a:endParaRPr lang="tr-TR" dirty="0"/>
          </a:p>
        </p:txBody>
      </p:sp>
      <p:sp>
        <p:nvSpPr>
          <p:cNvPr id="3" name="İçerik Yer Tutucusu 2"/>
          <p:cNvSpPr>
            <a:spLocks noGrp="1"/>
          </p:cNvSpPr>
          <p:nvPr>
            <p:ph idx="1"/>
          </p:nvPr>
        </p:nvSpPr>
        <p:spPr/>
        <p:txBody>
          <a:bodyPr/>
          <a:lstStyle/>
          <a:p>
            <a:r>
              <a:rPr lang="tr-TR" dirty="0"/>
              <a:t> </a:t>
            </a:r>
            <a:r>
              <a:rPr lang="tr-TR" b="1" dirty="0"/>
              <a:t> Madde 8 -</a:t>
            </a:r>
            <a:r>
              <a:rPr lang="tr-TR" dirty="0"/>
              <a:t> İmar veya kadastro parselleri üzerine inşa edilmiş ve düzenleme sırasında, plan ve mevzuata göre muhafazasında mahzur bulunmayan bir yapı bir mimar parseli içinde bırakılabilir.</a:t>
            </a:r>
          </a:p>
          <a:p>
            <a:r>
              <a:rPr lang="tr-TR" dirty="0"/>
              <a:t> Bu gibi yapıların bulunduğu parsellerin yol, meydan, otopark ve yeşil saha gibi yerlere giren kısımları ile bitişiğinde düzgün imar parseli teşkil etmek için bahçelerinden gerekli miktar ifraz edilerek düzenleme ortaklık payı olarak alınır. Alınacak miktar düzenleme ortaklık payından fazla ise kamulaştırma ile alınabilir.</a:t>
            </a:r>
          </a:p>
          <a:p>
            <a:endParaRPr lang="tr-TR" dirty="0"/>
          </a:p>
          <a:p>
            <a:endParaRPr lang="tr-TR" dirty="0"/>
          </a:p>
        </p:txBody>
      </p:sp>
    </p:spTree>
    <p:extLst>
      <p:ext uri="{BB962C8B-B14F-4D97-AF65-F5344CB8AC3E}">
        <p14:creationId xmlns:p14="http://schemas.microsoft.com/office/powerpoint/2010/main" val="150426304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130</Words>
  <Application>Microsoft Office PowerPoint</Application>
  <PresentationFormat>Geniş ekran</PresentationFormat>
  <Paragraphs>27</Paragraphs>
  <Slides>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Calibri Light</vt:lpstr>
      <vt:lpstr>Office Teması</vt:lpstr>
      <vt:lpstr>İMAR KANUNU </vt:lpstr>
      <vt:lpstr>18.Madde Uygulaması</vt:lpstr>
      <vt:lpstr>PowerPoint Sunusu</vt:lpstr>
      <vt:lpstr>PowerPoint Sunusu</vt:lpstr>
      <vt:lpstr>Düzenleme Sahalarının Tesbiti Esasları</vt:lpstr>
      <vt:lpstr>Düzenleme Sınırının Geçirilmesi</vt:lpstr>
      <vt:lpstr>Düzenleme Sahasına Alınacak Umumi Hizmet Alanlarının Sağlanması</vt:lpstr>
      <vt:lpstr>Düzenleme Sırasında Korunacak Yapılar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5</cp:revision>
  <dcterms:created xsi:type="dcterms:W3CDTF">2020-01-13T07:50:06Z</dcterms:created>
  <dcterms:modified xsi:type="dcterms:W3CDTF">2020-01-13T07:59:35Z</dcterms:modified>
</cp:coreProperties>
</file>